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>
        <p:scale>
          <a:sx n="66" d="100"/>
          <a:sy n="66" d="100"/>
        </p:scale>
        <p:origin x="1584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[Historic_Nashville_City_Cemetery_Interments__1846-1979.xlsx]number of burials per year!PivotTable1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burials per year</a:t>
            </a:r>
            <a:endParaRPr lang="en-US"/>
          </a:p>
        </c:rich>
      </c:tx>
      <c:layout>
        <c:manualLayout>
          <c:xMode val="edge"/>
          <c:yMode val="edge"/>
          <c:x val="0.21499300087489065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'number of burials per year'!$B$3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'number of burials per year'!$A$4:$A$133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'number of burials per year'!$B$4:$B$133</c:f>
              <c:numCache>
                <c:formatCode>General</c:formatCode>
                <c:ptCount val="129"/>
                <c:pt idx="0">
                  <c:v>454116</c:v>
                </c:pt>
                <c:pt idx="1">
                  <c:v>879172</c:v>
                </c:pt>
                <c:pt idx="2">
                  <c:v>826056</c:v>
                </c:pt>
                <c:pt idx="3">
                  <c:v>1377505</c:v>
                </c:pt>
                <c:pt idx="4">
                  <c:v>1496650</c:v>
                </c:pt>
                <c:pt idx="5">
                  <c:v>712635</c:v>
                </c:pt>
                <c:pt idx="6">
                  <c:v>1022304</c:v>
                </c:pt>
                <c:pt idx="7">
                  <c:v>794937</c:v>
                </c:pt>
                <c:pt idx="8">
                  <c:v>1104984</c:v>
                </c:pt>
                <c:pt idx="9">
                  <c:v>882980</c:v>
                </c:pt>
                <c:pt idx="10">
                  <c:v>794368</c:v>
                </c:pt>
                <c:pt idx="11">
                  <c:v>746514</c:v>
                </c:pt>
                <c:pt idx="12">
                  <c:v>771070</c:v>
                </c:pt>
                <c:pt idx="13">
                  <c:v>896038</c:v>
                </c:pt>
                <c:pt idx="14">
                  <c:v>1069500</c:v>
                </c:pt>
                <c:pt idx="15">
                  <c:v>846755</c:v>
                </c:pt>
                <c:pt idx="16">
                  <c:v>1167474</c:v>
                </c:pt>
                <c:pt idx="17">
                  <c:v>1557468</c:v>
                </c:pt>
                <c:pt idx="18">
                  <c:v>2557408</c:v>
                </c:pt>
                <c:pt idx="19">
                  <c:v>2547590</c:v>
                </c:pt>
                <c:pt idx="20">
                  <c:v>2526564</c:v>
                </c:pt>
                <c:pt idx="21">
                  <c:v>1011914</c:v>
                </c:pt>
                <c:pt idx="22">
                  <c:v>941472</c:v>
                </c:pt>
                <c:pt idx="23">
                  <c:v>390621</c:v>
                </c:pt>
                <c:pt idx="24">
                  <c:v>583440</c:v>
                </c:pt>
                <c:pt idx="25">
                  <c:v>533235</c:v>
                </c:pt>
                <c:pt idx="26">
                  <c:v>529776</c:v>
                </c:pt>
                <c:pt idx="27">
                  <c:v>1047007</c:v>
                </c:pt>
                <c:pt idx="28">
                  <c:v>631538</c:v>
                </c:pt>
                <c:pt idx="29">
                  <c:v>298125</c:v>
                </c:pt>
                <c:pt idx="30">
                  <c:v>277648</c:v>
                </c:pt>
                <c:pt idx="31">
                  <c:v>290935</c:v>
                </c:pt>
                <c:pt idx="32">
                  <c:v>221604</c:v>
                </c:pt>
                <c:pt idx="33">
                  <c:v>259302</c:v>
                </c:pt>
                <c:pt idx="34">
                  <c:v>383520</c:v>
                </c:pt>
                <c:pt idx="35">
                  <c:v>293436</c:v>
                </c:pt>
                <c:pt idx="36">
                  <c:v>208902</c:v>
                </c:pt>
                <c:pt idx="37">
                  <c:v>241024</c:v>
                </c:pt>
                <c:pt idx="38">
                  <c:v>186516</c:v>
                </c:pt>
                <c:pt idx="39">
                  <c:v>130065</c:v>
                </c:pt>
                <c:pt idx="40">
                  <c:v>132020</c:v>
                </c:pt>
                <c:pt idx="41">
                  <c:v>126429</c:v>
                </c:pt>
                <c:pt idx="42">
                  <c:v>94400</c:v>
                </c:pt>
                <c:pt idx="43">
                  <c:v>94450</c:v>
                </c:pt>
                <c:pt idx="44">
                  <c:v>86940</c:v>
                </c:pt>
                <c:pt idx="45">
                  <c:v>109678</c:v>
                </c:pt>
                <c:pt idx="46">
                  <c:v>90816</c:v>
                </c:pt>
                <c:pt idx="47">
                  <c:v>96543</c:v>
                </c:pt>
                <c:pt idx="48">
                  <c:v>104170</c:v>
                </c:pt>
                <c:pt idx="49">
                  <c:v>89065</c:v>
                </c:pt>
                <c:pt idx="50">
                  <c:v>79632</c:v>
                </c:pt>
                <c:pt idx="51">
                  <c:v>98644</c:v>
                </c:pt>
                <c:pt idx="52">
                  <c:v>70226</c:v>
                </c:pt>
                <c:pt idx="53">
                  <c:v>100647</c:v>
                </c:pt>
                <c:pt idx="54">
                  <c:v>70300</c:v>
                </c:pt>
                <c:pt idx="55">
                  <c:v>68436</c:v>
                </c:pt>
                <c:pt idx="56">
                  <c:v>70374</c:v>
                </c:pt>
                <c:pt idx="57">
                  <c:v>76120</c:v>
                </c:pt>
                <c:pt idx="58">
                  <c:v>78064</c:v>
                </c:pt>
                <c:pt idx="59">
                  <c:v>49530</c:v>
                </c:pt>
                <c:pt idx="60">
                  <c:v>59086</c:v>
                </c:pt>
                <c:pt idx="61">
                  <c:v>34326</c:v>
                </c:pt>
                <c:pt idx="62">
                  <c:v>66780</c:v>
                </c:pt>
                <c:pt idx="63">
                  <c:v>55361</c:v>
                </c:pt>
                <c:pt idx="64">
                  <c:v>53480</c:v>
                </c:pt>
                <c:pt idx="65">
                  <c:v>66885</c:v>
                </c:pt>
                <c:pt idx="66">
                  <c:v>42064</c:v>
                </c:pt>
                <c:pt idx="67">
                  <c:v>36347</c:v>
                </c:pt>
                <c:pt idx="68">
                  <c:v>57420</c:v>
                </c:pt>
                <c:pt idx="69">
                  <c:v>55535</c:v>
                </c:pt>
                <c:pt idx="70">
                  <c:v>47900</c:v>
                </c:pt>
                <c:pt idx="71">
                  <c:v>26838</c:v>
                </c:pt>
                <c:pt idx="72">
                  <c:v>46032</c:v>
                </c:pt>
                <c:pt idx="73">
                  <c:v>34542</c:v>
                </c:pt>
                <c:pt idx="74">
                  <c:v>23040</c:v>
                </c:pt>
                <c:pt idx="75">
                  <c:v>24973</c:v>
                </c:pt>
                <c:pt idx="76">
                  <c:v>46128</c:v>
                </c:pt>
                <c:pt idx="77">
                  <c:v>34614</c:v>
                </c:pt>
                <c:pt idx="78">
                  <c:v>42328</c:v>
                </c:pt>
                <c:pt idx="79">
                  <c:v>26950</c:v>
                </c:pt>
                <c:pt idx="80">
                  <c:v>36594</c:v>
                </c:pt>
                <c:pt idx="81">
                  <c:v>19270</c:v>
                </c:pt>
                <c:pt idx="82">
                  <c:v>30848</c:v>
                </c:pt>
                <c:pt idx="83">
                  <c:v>54012</c:v>
                </c:pt>
                <c:pt idx="84">
                  <c:v>23160</c:v>
                </c:pt>
                <c:pt idx="85">
                  <c:v>30896</c:v>
                </c:pt>
                <c:pt idx="86">
                  <c:v>36708</c:v>
                </c:pt>
                <c:pt idx="87">
                  <c:v>27062</c:v>
                </c:pt>
                <c:pt idx="88">
                  <c:v>42548</c:v>
                </c:pt>
                <c:pt idx="89">
                  <c:v>34830</c:v>
                </c:pt>
                <c:pt idx="90">
                  <c:v>19360</c:v>
                </c:pt>
                <c:pt idx="91">
                  <c:v>25181</c:v>
                </c:pt>
                <c:pt idx="92">
                  <c:v>23256</c:v>
                </c:pt>
                <c:pt idx="93">
                  <c:v>13573</c:v>
                </c:pt>
                <c:pt idx="94">
                  <c:v>21340</c:v>
                </c:pt>
                <c:pt idx="95">
                  <c:v>19410</c:v>
                </c:pt>
                <c:pt idx="96">
                  <c:v>7768</c:v>
                </c:pt>
                <c:pt idx="97">
                  <c:v>19430</c:v>
                </c:pt>
                <c:pt idx="98">
                  <c:v>21384</c:v>
                </c:pt>
                <c:pt idx="99">
                  <c:v>15560</c:v>
                </c:pt>
                <c:pt idx="100">
                  <c:v>21406</c:v>
                </c:pt>
                <c:pt idx="101">
                  <c:v>13629</c:v>
                </c:pt>
                <c:pt idx="102">
                  <c:v>7792</c:v>
                </c:pt>
                <c:pt idx="103">
                  <c:v>5847</c:v>
                </c:pt>
                <c:pt idx="104">
                  <c:v>7800</c:v>
                </c:pt>
                <c:pt idx="105">
                  <c:v>9755</c:v>
                </c:pt>
                <c:pt idx="106">
                  <c:v>3904</c:v>
                </c:pt>
                <c:pt idx="107">
                  <c:v>5859</c:v>
                </c:pt>
                <c:pt idx="108">
                  <c:v>1954</c:v>
                </c:pt>
                <c:pt idx="109">
                  <c:v>7820</c:v>
                </c:pt>
                <c:pt idx="110">
                  <c:v>3912</c:v>
                </c:pt>
                <c:pt idx="111">
                  <c:v>3914</c:v>
                </c:pt>
                <c:pt idx="112">
                  <c:v>5874</c:v>
                </c:pt>
                <c:pt idx="113">
                  <c:v>1959</c:v>
                </c:pt>
                <c:pt idx="114">
                  <c:v>7840</c:v>
                </c:pt>
                <c:pt idx="115">
                  <c:v>1961</c:v>
                </c:pt>
                <c:pt idx="116">
                  <c:v>7848</c:v>
                </c:pt>
                <c:pt idx="117">
                  <c:v>3928</c:v>
                </c:pt>
                <c:pt idx="118">
                  <c:v>3932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3942</c:v>
                </c:pt>
                <c:pt idx="123">
                  <c:v>3944</c:v>
                </c:pt>
                <c:pt idx="124">
                  <c:v>1974</c:v>
                </c:pt>
                <c:pt idx="125">
                  <c:v>5931</c:v>
                </c:pt>
                <c:pt idx="126">
                  <c:v>3956</c:v>
                </c:pt>
                <c:pt idx="127">
                  <c:v>5937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C9-4CC8-9526-05F3B133E0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68109968"/>
        <c:axId val="1702635712"/>
      </c:lineChart>
      <c:catAx>
        <c:axId val="1468109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2635712"/>
        <c:crosses val="autoZero"/>
        <c:auto val="1"/>
        <c:lblAlgn val="ctr"/>
        <c:lblOffset val="100"/>
        <c:noMultiLvlLbl val="0"/>
      </c:catAx>
      <c:valAx>
        <c:axId val="170263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109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[Historic_Nashville_City_Cemetery_Interments__1846-1979.xlsx]Cause of death_Burial!PivotTable2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Cause of Death/Burial </a:t>
            </a:r>
            <a:endParaRPr lang="en-US"/>
          </a:p>
        </c:rich>
      </c:tx>
      <c:layout>
        <c:manualLayout>
          <c:xMode val="edge"/>
          <c:yMode val="edge"/>
          <c:x val="0.70104291719514567"/>
          <c:y val="0.24093803819234233"/>
        </c:manualLayout>
      </c:layout>
      <c:overlay val="0"/>
      <c:spPr>
        <a:solidFill>
          <a:schemeClr val="lt1"/>
        </a:solidFill>
        <a:ln w="12700" cap="flat" cmpd="sng" algn="ctr">
          <a:noFill/>
          <a:prstDash val="solid"/>
          <a:miter lim="800000"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8262507633387118"/>
          <c:y val="0.10254853532048441"/>
          <c:w val="0.64565513950254649"/>
          <c:h val="0.6891753123134286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'Cause of death_Burial'!$B$3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'Cause of death_Burial'!$A$4:$A$14</c:f>
              <c:strCache>
                <c:ptCount val="10"/>
                <c:pt idx="0">
                  <c:v>Cholera</c:v>
                </c:pt>
                <c:pt idx="1">
                  <c:v>Cold</c:v>
                </c:pt>
                <c:pt idx="2">
                  <c:v>Complication</c:v>
                </c:pt>
                <c:pt idx="3">
                  <c:v>Consumption</c:v>
                </c:pt>
                <c:pt idx="4">
                  <c:v>Flux</c:v>
                </c:pt>
                <c:pt idx="5">
                  <c:v>Not Known</c:v>
                </c:pt>
                <c:pt idx="6">
                  <c:v>Old Age</c:v>
                </c:pt>
                <c:pt idx="7">
                  <c:v>Pneumonia</c:v>
                </c:pt>
                <c:pt idx="8">
                  <c:v>Still Born</c:v>
                </c:pt>
                <c:pt idx="9">
                  <c:v>Unknown</c:v>
                </c:pt>
              </c:strCache>
            </c:strRef>
          </c:cat>
          <c:val>
            <c:numRef>
              <c:f>'Cause of death_Burial'!$B$4:$B$14</c:f>
              <c:numCache>
                <c:formatCode>General</c:formatCode>
                <c:ptCount val="10"/>
                <c:pt idx="0">
                  <c:v>1244</c:v>
                </c:pt>
                <c:pt idx="1">
                  <c:v>421</c:v>
                </c:pt>
                <c:pt idx="2">
                  <c:v>447</c:v>
                </c:pt>
                <c:pt idx="3">
                  <c:v>1769</c:v>
                </c:pt>
                <c:pt idx="4">
                  <c:v>469</c:v>
                </c:pt>
                <c:pt idx="5">
                  <c:v>647</c:v>
                </c:pt>
                <c:pt idx="6">
                  <c:v>610</c:v>
                </c:pt>
                <c:pt idx="7">
                  <c:v>516</c:v>
                </c:pt>
                <c:pt idx="8">
                  <c:v>852</c:v>
                </c:pt>
                <c:pt idx="9">
                  <c:v>1260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0B-43DF-8C47-9A93C540AC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15220559"/>
        <c:axId val="249235551"/>
      </c:barChart>
      <c:catAx>
        <c:axId val="115220559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235551"/>
        <c:crosses val="autoZero"/>
        <c:auto val="1"/>
        <c:lblAlgn val="ctr"/>
        <c:lblOffset val="100"/>
        <c:noMultiLvlLbl val="0"/>
      </c:catAx>
      <c:valAx>
        <c:axId val="24923555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22055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12644200528886"/>
          <c:y val="0.51210998839737309"/>
          <c:w val="0.1052391349450202"/>
          <c:h val="5.61519831480292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[Historic_Nashville_City_Cemetery_Interments__1846-1979.xlsx]number of burials per year!PivotTable1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 of burials per year</a:t>
            </a:r>
          </a:p>
        </c:rich>
      </c:tx>
      <c:layout>
        <c:manualLayout>
          <c:xMode val="edge"/>
          <c:yMode val="edge"/>
          <c:x val="0.21499300087489065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'number of burials per year'!$B$3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tint val="70000"/>
                <a:lumMod val="104000"/>
              </a:schemeClr>
            </a:soli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trendline>
            <c:spPr>
              <a:ln w="9525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'number of burials per year'!$A$4:$A$133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'number of burials per year'!$B$4:$B$133</c:f>
              <c:numCache>
                <c:formatCode>General</c:formatCode>
                <c:ptCount val="129"/>
                <c:pt idx="0">
                  <c:v>454116</c:v>
                </c:pt>
                <c:pt idx="1">
                  <c:v>879172</c:v>
                </c:pt>
                <c:pt idx="2">
                  <c:v>826056</c:v>
                </c:pt>
                <c:pt idx="3">
                  <c:v>1377505</c:v>
                </c:pt>
                <c:pt idx="4">
                  <c:v>1496650</c:v>
                </c:pt>
                <c:pt idx="5">
                  <c:v>712635</c:v>
                </c:pt>
                <c:pt idx="6">
                  <c:v>1022304</c:v>
                </c:pt>
                <c:pt idx="7">
                  <c:v>794937</c:v>
                </c:pt>
                <c:pt idx="8">
                  <c:v>1104984</c:v>
                </c:pt>
                <c:pt idx="9">
                  <c:v>882980</c:v>
                </c:pt>
                <c:pt idx="10">
                  <c:v>794368</c:v>
                </c:pt>
                <c:pt idx="11">
                  <c:v>746514</c:v>
                </c:pt>
                <c:pt idx="12">
                  <c:v>771070</c:v>
                </c:pt>
                <c:pt idx="13">
                  <c:v>896038</c:v>
                </c:pt>
                <c:pt idx="14">
                  <c:v>1069500</c:v>
                </c:pt>
                <c:pt idx="15">
                  <c:v>846755</c:v>
                </c:pt>
                <c:pt idx="16">
                  <c:v>1167474</c:v>
                </c:pt>
                <c:pt idx="17">
                  <c:v>1557468</c:v>
                </c:pt>
                <c:pt idx="18">
                  <c:v>2557408</c:v>
                </c:pt>
                <c:pt idx="19">
                  <c:v>2547590</c:v>
                </c:pt>
                <c:pt idx="20">
                  <c:v>2526564</c:v>
                </c:pt>
                <c:pt idx="21">
                  <c:v>1011914</c:v>
                </c:pt>
                <c:pt idx="22">
                  <c:v>941472</c:v>
                </c:pt>
                <c:pt idx="23">
                  <c:v>390621</c:v>
                </c:pt>
                <c:pt idx="24">
                  <c:v>583440</c:v>
                </c:pt>
                <c:pt idx="25">
                  <c:v>533235</c:v>
                </c:pt>
                <c:pt idx="26">
                  <c:v>529776</c:v>
                </c:pt>
                <c:pt idx="27">
                  <c:v>1047007</c:v>
                </c:pt>
                <c:pt idx="28">
                  <c:v>631538</c:v>
                </c:pt>
                <c:pt idx="29">
                  <c:v>298125</c:v>
                </c:pt>
                <c:pt idx="30">
                  <c:v>277648</c:v>
                </c:pt>
                <c:pt idx="31">
                  <c:v>290935</c:v>
                </c:pt>
                <c:pt idx="32">
                  <c:v>221604</c:v>
                </c:pt>
                <c:pt idx="33">
                  <c:v>259302</c:v>
                </c:pt>
                <c:pt idx="34">
                  <c:v>383520</c:v>
                </c:pt>
                <c:pt idx="35">
                  <c:v>293436</c:v>
                </c:pt>
                <c:pt idx="36">
                  <c:v>208902</c:v>
                </c:pt>
                <c:pt idx="37">
                  <c:v>241024</c:v>
                </c:pt>
                <c:pt idx="38">
                  <c:v>186516</c:v>
                </c:pt>
                <c:pt idx="39">
                  <c:v>130065</c:v>
                </c:pt>
                <c:pt idx="40">
                  <c:v>132020</c:v>
                </c:pt>
                <c:pt idx="41">
                  <c:v>126429</c:v>
                </c:pt>
                <c:pt idx="42">
                  <c:v>94400</c:v>
                </c:pt>
                <c:pt idx="43">
                  <c:v>94450</c:v>
                </c:pt>
                <c:pt idx="44">
                  <c:v>86940</c:v>
                </c:pt>
                <c:pt idx="45">
                  <c:v>109678</c:v>
                </c:pt>
                <c:pt idx="46">
                  <c:v>90816</c:v>
                </c:pt>
                <c:pt idx="47">
                  <c:v>96543</c:v>
                </c:pt>
                <c:pt idx="48">
                  <c:v>104170</c:v>
                </c:pt>
                <c:pt idx="49">
                  <c:v>89065</c:v>
                </c:pt>
                <c:pt idx="50">
                  <c:v>79632</c:v>
                </c:pt>
                <c:pt idx="51">
                  <c:v>98644</c:v>
                </c:pt>
                <c:pt idx="52">
                  <c:v>70226</c:v>
                </c:pt>
                <c:pt idx="53">
                  <c:v>100647</c:v>
                </c:pt>
                <c:pt idx="54">
                  <c:v>70300</c:v>
                </c:pt>
                <c:pt idx="55">
                  <c:v>68436</c:v>
                </c:pt>
                <c:pt idx="56">
                  <c:v>70374</c:v>
                </c:pt>
                <c:pt idx="57">
                  <c:v>76120</c:v>
                </c:pt>
                <c:pt idx="58">
                  <c:v>78064</c:v>
                </c:pt>
                <c:pt idx="59">
                  <c:v>49530</c:v>
                </c:pt>
                <c:pt idx="60">
                  <c:v>59086</c:v>
                </c:pt>
                <c:pt idx="61">
                  <c:v>34326</c:v>
                </c:pt>
                <c:pt idx="62">
                  <c:v>66780</c:v>
                </c:pt>
                <c:pt idx="63">
                  <c:v>55361</c:v>
                </c:pt>
                <c:pt idx="64">
                  <c:v>53480</c:v>
                </c:pt>
                <c:pt idx="65">
                  <c:v>66885</c:v>
                </c:pt>
                <c:pt idx="66">
                  <c:v>42064</c:v>
                </c:pt>
                <c:pt idx="67">
                  <c:v>36347</c:v>
                </c:pt>
                <c:pt idx="68">
                  <c:v>57420</c:v>
                </c:pt>
                <c:pt idx="69">
                  <c:v>55535</c:v>
                </c:pt>
                <c:pt idx="70">
                  <c:v>47900</c:v>
                </c:pt>
                <c:pt idx="71">
                  <c:v>26838</c:v>
                </c:pt>
                <c:pt idx="72">
                  <c:v>46032</c:v>
                </c:pt>
                <c:pt idx="73">
                  <c:v>34542</c:v>
                </c:pt>
                <c:pt idx="74">
                  <c:v>23040</c:v>
                </c:pt>
                <c:pt idx="75">
                  <c:v>24973</c:v>
                </c:pt>
                <c:pt idx="76">
                  <c:v>46128</c:v>
                </c:pt>
                <c:pt idx="77">
                  <c:v>34614</c:v>
                </c:pt>
                <c:pt idx="78">
                  <c:v>42328</c:v>
                </c:pt>
                <c:pt idx="79">
                  <c:v>26950</c:v>
                </c:pt>
                <c:pt idx="80">
                  <c:v>36594</c:v>
                </c:pt>
                <c:pt idx="81">
                  <c:v>19270</c:v>
                </c:pt>
                <c:pt idx="82">
                  <c:v>30848</c:v>
                </c:pt>
                <c:pt idx="83">
                  <c:v>54012</c:v>
                </c:pt>
                <c:pt idx="84">
                  <c:v>23160</c:v>
                </c:pt>
                <c:pt idx="85">
                  <c:v>30896</c:v>
                </c:pt>
                <c:pt idx="86">
                  <c:v>36708</c:v>
                </c:pt>
                <c:pt idx="87">
                  <c:v>27062</c:v>
                </c:pt>
                <c:pt idx="88">
                  <c:v>42548</c:v>
                </c:pt>
                <c:pt idx="89">
                  <c:v>34830</c:v>
                </c:pt>
                <c:pt idx="90">
                  <c:v>19360</c:v>
                </c:pt>
                <c:pt idx="91">
                  <c:v>25181</c:v>
                </c:pt>
                <c:pt idx="92">
                  <c:v>23256</c:v>
                </c:pt>
                <c:pt idx="93">
                  <c:v>13573</c:v>
                </c:pt>
                <c:pt idx="94">
                  <c:v>21340</c:v>
                </c:pt>
                <c:pt idx="95">
                  <c:v>19410</c:v>
                </c:pt>
                <c:pt idx="96">
                  <c:v>7768</c:v>
                </c:pt>
                <c:pt idx="97">
                  <c:v>19430</c:v>
                </c:pt>
                <c:pt idx="98">
                  <c:v>21384</c:v>
                </c:pt>
                <c:pt idx="99">
                  <c:v>15560</c:v>
                </c:pt>
                <c:pt idx="100">
                  <c:v>21406</c:v>
                </c:pt>
                <c:pt idx="101">
                  <c:v>13629</c:v>
                </c:pt>
                <c:pt idx="102">
                  <c:v>7792</c:v>
                </c:pt>
                <c:pt idx="103">
                  <c:v>5847</c:v>
                </c:pt>
                <c:pt idx="104">
                  <c:v>7800</c:v>
                </c:pt>
                <c:pt idx="105">
                  <c:v>9755</c:v>
                </c:pt>
                <c:pt idx="106">
                  <c:v>3904</c:v>
                </c:pt>
                <c:pt idx="107">
                  <c:v>5859</c:v>
                </c:pt>
                <c:pt idx="108">
                  <c:v>1954</c:v>
                </c:pt>
                <c:pt idx="109">
                  <c:v>7820</c:v>
                </c:pt>
                <c:pt idx="110">
                  <c:v>3912</c:v>
                </c:pt>
                <c:pt idx="111">
                  <c:v>3914</c:v>
                </c:pt>
                <c:pt idx="112">
                  <c:v>5874</c:v>
                </c:pt>
                <c:pt idx="113">
                  <c:v>1959</c:v>
                </c:pt>
                <c:pt idx="114">
                  <c:v>7840</c:v>
                </c:pt>
                <c:pt idx="115">
                  <c:v>1961</c:v>
                </c:pt>
                <c:pt idx="116">
                  <c:v>7848</c:v>
                </c:pt>
                <c:pt idx="117">
                  <c:v>3928</c:v>
                </c:pt>
                <c:pt idx="118">
                  <c:v>3932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3942</c:v>
                </c:pt>
                <c:pt idx="123">
                  <c:v>3944</c:v>
                </c:pt>
                <c:pt idx="124">
                  <c:v>1974</c:v>
                </c:pt>
                <c:pt idx="125">
                  <c:v>5931</c:v>
                </c:pt>
                <c:pt idx="126">
                  <c:v>3956</c:v>
                </c:pt>
                <c:pt idx="127">
                  <c:v>5937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EE-473F-A066-358D3794A4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468109968"/>
        <c:axId val="1702635712"/>
      </c:barChart>
      <c:catAx>
        <c:axId val="1468109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2635712"/>
        <c:crosses val="autoZero"/>
        <c:auto val="1"/>
        <c:lblAlgn val="ctr"/>
        <c:lblOffset val="100"/>
        <c:noMultiLvlLbl val="0"/>
      </c:catAx>
      <c:valAx>
        <c:axId val="170263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109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FBFCC7-ABED-4843-A4CE-8849AB4F7EF4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B2E606F-F60C-4BC6-B0ED-E18DDB85BE4E}">
      <dgm:prSet/>
      <dgm:spPr/>
      <dgm:t>
        <a:bodyPr/>
        <a:lstStyle/>
        <a:p>
          <a:r>
            <a:rPr lang="en-US" dirty="0"/>
            <a:t>June and July had the highest </a:t>
          </a:r>
        </a:p>
      </dgm:t>
    </dgm:pt>
    <dgm:pt modelId="{CD7904CC-4D21-49C9-B5FB-636468E34914}" type="parTrans" cxnId="{A840C812-7E9F-43CB-9DE2-0554755C5261}">
      <dgm:prSet/>
      <dgm:spPr/>
      <dgm:t>
        <a:bodyPr/>
        <a:lstStyle/>
        <a:p>
          <a:endParaRPr lang="en-US"/>
        </a:p>
      </dgm:t>
    </dgm:pt>
    <dgm:pt modelId="{E53F94A2-294B-4E33-9757-A6BF0C365DEC}" type="sibTrans" cxnId="{A840C812-7E9F-43CB-9DE2-0554755C5261}">
      <dgm:prSet/>
      <dgm:spPr/>
      <dgm:t>
        <a:bodyPr/>
        <a:lstStyle/>
        <a:p>
          <a:endParaRPr lang="en-US"/>
        </a:p>
      </dgm:t>
    </dgm:pt>
    <dgm:pt modelId="{9858F9E6-FD10-4F1E-8E4D-8554F17603A6}">
      <dgm:prSet/>
      <dgm:spPr/>
      <dgm:t>
        <a:bodyPr/>
        <a:lstStyle/>
        <a:p>
          <a:r>
            <a:rPr lang="en-US" dirty="0"/>
            <a:t>January and February had the lowest records.</a:t>
          </a:r>
        </a:p>
      </dgm:t>
    </dgm:pt>
    <dgm:pt modelId="{6685F11B-DE49-4175-9647-C61795CE3FF2}" type="parTrans" cxnId="{6EADA140-1178-44FF-A4F8-A3C2D9AC84D4}">
      <dgm:prSet/>
      <dgm:spPr/>
      <dgm:t>
        <a:bodyPr/>
        <a:lstStyle/>
        <a:p>
          <a:endParaRPr lang="en-US"/>
        </a:p>
      </dgm:t>
    </dgm:pt>
    <dgm:pt modelId="{688794C3-1AD4-438E-8926-AFEB72DB578B}" type="sibTrans" cxnId="{6EADA140-1178-44FF-A4F8-A3C2D9AC84D4}">
      <dgm:prSet/>
      <dgm:spPr/>
      <dgm:t>
        <a:bodyPr/>
        <a:lstStyle/>
        <a:p>
          <a:endParaRPr lang="en-US"/>
        </a:p>
      </dgm:t>
    </dgm:pt>
    <dgm:pt modelId="{296D08C8-52B0-44C3-B3D0-D51B150A886E}" type="pres">
      <dgm:prSet presAssocID="{EFFBFCC7-ABED-4843-A4CE-8849AB4F7EF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121F59D-0EDE-47D1-A9AA-805B6A37D278}" type="pres">
      <dgm:prSet presAssocID="{1B2E606F-F60C-4BC6-B0ED-E18DDB85BE4E}" presName="hierRoot1" presStyleCnt="0"/>
      <dgm:spPr/>
    </dgm:pt>
    <dgm:pt modelId="{3D3AEB42-8F2F-44D3-8203-3730D728F2B8}" type="pres">
      <dgm:prSet presAssocID="{1B2E606F-F60C-4BC6-B0ED-E18DDB85BE4E}" presName="composite" presStyleCnt="0"/>
      <dgm:spPr/>
    </dgm:pt>
    <dgm:pt modelId="{C178C14B-B922-4F59-8BCD-2B18BA4287EB}" type="pres">
      <dgm:prSet presAssocID="{1B2E606F-F60C-4BC6-B0ED-E18DDB85BE4E}" presName="background" presStyleLbl="node0" presStyleIdx="0" presStyleCnt="2"/>
      <dgm:spPr/>
    </dgm:pt>
    <dgm:pt modelId="{1EFB7D5D-8FBB-4CA8-8434-289126956A08}" type="pres">
      <dgm:prSet presAssocID="{1B2E606F-F60C-4BC6-B0ED-E18DDB85BE4E}" presName="text" presStyleLbl="fgAcc0" presStyleIdx="0" presStyleCnt="2">
        <dgm:presLayoutVars>
          <dgm:chPref val="3"/>
        </dgm:presLayoutVars>
      </dgm:prSet>
      <dgm:spPr/>
    </dgm:pt>
    <dgm:pt modelId="{FE488CCA-E8B5-4366-8777-32B1F2F97DD1}" type="pres">
      <dgm:prSet presAssocID="{1B2E606F-F60C-4BC6-B0ED-E18DDB85BE4E}" presName="hierChild2" presStyleCnt="0"/>
      <dgm:spPr/>
    </dgm:pt>
    <dgm:pt modelId="{94716FD5-52FD-41E2-AAB6-F0051CD3F6BD}" type="pres">
      <dgm:prSet presAssocID="{9858F9E6-FD10-4F1E-8E4D-8554F17603A6}" presName="hierRoot1" presStyleCnt="0"/>
      <dgm:spPr/>
    </dgm:pt>
    <dgm:pt modelId="{58A7713E-0673-4B21-8912-7FCD6613F3B8}" type="pres">
      <dgm:prSet presAssocID="{9858F9E6-FD10-4F1E-8E4D-8554F17603A6}" presName="composite" presStyleCnt="0"/>
      <dgm:spPr/>
    </dgm:pt>
    <dgm:pt modelId="{8AE2AADC-7E48-4749-A996-D2A769FF80F9}" type="pres">
      <dgm:prSet presAssocID="{9858F9E6-FD10-4F1E-8E4D-8554F17603A6}" presName="background" presStyleLbl="node0" presStyleIdx="1" presStyleCnt="2"/>
      <dgm:spPr/>
    </dgm:pt>
    <dgm:pt modelId="{0384B636-2B0C-4FE4-AE6D-869F91672952}" type="pres">
      <dgm:prSet presAssocID="{9858F9E6-FD10-4F1E-8E4D-8554F17603A6}" presName="text" presStyleLbl="fgAcc0" presStyleIdx="1" presStyleCnt="2">
        <dgm:presLayoutVars>
          <dgm:chPref val="3"/>
        </dgm:presLayoutVars>
      </dgm:prSet>
      <dgm:spPr/>
    </dgm:pt>
    <dgm:pt modelId="{31B6BE13-5004-47DD-B9FF-00031B8D1670}" type="pres">
      <dgm:prSet presAssocID="{9858F9E6-FD10-4F1E-8E4D-8554F17603A6}" presName="hierChild2" presStyleCnt="0"/>
      <dgm:spPr/>
    </dgm:pt>
  </dgm:ptLst>
  <dgm:cxnLst>
    <dgm:cxn modelId="{C534A410-C1FA-467A-A056-7D055E505170}" type="presOf" srcId="{1B2E606F-F60C-4BC6-B0ED-E18DDB85BE4E}" destId="{1EFB7D5D-8FBB-4CA8-8434-289126956A08}" srcOrd="0" destOrd="0" presId="urn:microsoft.com/office/officeart/2005/8/layout/hierarchy1"/>
    <dgm:cxn modelId="{A840C812-7E9F-43CB-9DE2-0554755C5261}" srcId="{EFFBFCC7-ABED-4843-A4CE-8849AB4F7EF4}" destId="{1B2E606F-F60C-4BC6-B0ED-E18DDB85BE4E}" srcOrd="0" destOrd="0" parTransId="{CD7904CC-4D21-49C9-B5FB-636468E34914}" sibTransId="{E53F94A2-294B-4E33-9757-A6BF0C365DEC}"/>
    <dgm:cxn modelId="{6EADA140-1178-44FF-A4F8-A3C2D9AC84D4}" srcId="{EFFBFCC7-ABED-4843-A4CE-8849AB4F7EF4}" destId="{9858F9E6-FD10-4F1E-8E4D-8554F17603A6}" srcOrd="1" destOrd="0" parTransId="{6685F11B-DE49-4175-9647-C61795CE3FF2}" sibTransId="{688794C3-1AD4-438E-8926-AFEB72DB578B}"/>
    <dgm:cxn modelId="{D430D1C1-DA88-4A80-B9EE-BA43D0BF2B22}" type="presOf" srcId="{9858F9E6-FD10-4F1E-8E4D-8554F17603A6}" destId="{0384B636-2B0C-4FE4-AE6D-869F91672952}" srcOrd="0" destOrd="0" presId="urn:microsoft.com/office/officeart/2005/8/layout/hierarchy1"/>
    <dgm:cxn modelId="{78E647E2-46C3-4EE8-9E2B-3D694805609F}" type="presOf" srcId="{EFFBFCC7-ABED-4843-A4CE-8849AB4F7EF4}" destId="{296D08C8-52B0-44C3-B3D0-D51B150A886E}" srcOrd="0" destOrd="0" presId="urn:microsoft.com/office/officeart/2005/8/layout/hierarchy1"/>
    <dgm:cxn modelId="{79D82C5E-F212-4ACD-8F36-E23F2FC6477D}" type="presParOf" srcId="{296D08C8-52B0-44C3-B3D0-D51B150A886E}" destId="{E121F59D-0EDE-47D1-A9AA-805B6A37D278}" srcOrd="0" destOrd="0" presId="urn:microsoft.com/office/officeart/2005/8/layout/hierarchy1"/>
    <dgm:cxn modelId="{7A95C876-2490-42B0-B14C-A2BC0D1CA3C8}" type="presParOf" srcId="{E121F59D-0EDE-47D1-A9AA-805B6A37D278}" destId="{3D3AEB42-8F2F-44D3-8203-3730D728F2B8}" srcOrd="0" destOrd="0" presId="urn:microsoft.com/office/officeart/2005/8/layout/hierarchy1"/>
    <dgm:cxn modelId="{68EE7F53-3FD2-4AB5-BED5-DBCFB68274D6}" type="presParOf" srcId="{3D3AEB42-8F2F-44D3-8203-3730D728F2B8}" destId="{C178C14B-B922-4F59-8BCD-2B18BA4287EB}" srcOrd="0" destOrd="0" presId="urn:microsoft.com/office/officeart/2005/8/layout/hierarchy1"/>
    <dgm:cxn modelId="{1EE0CF54-CC94-49D1-8EC8-30B56CBA130A}" type="presParOf" srcId="{3D3AEB42-8F2F-44D3-8203-3730D728F2B8}" destId="{1EFB7D5D-8FBB-4CA8-8434-289126956A08}" srcOrd="1" destOrd="0" presId="urn:microsoft.com/office/officeart/2005/8/layout/hierarchy1"/>
    <dgm:cxn modelId="{F7BEAD24-921B-4F45-832D-7EE1F514151E}" type="presParOf" srcId="{E121F59D-0EDE-47D1-A9AA-805B6A37D278}" destId="{FE488CCA-E8B5-4366-8777-32B1F2F97DD1}" srcOrd="1" destOrd="0" presId="urn:microsoft.com/office/officeart/2005/8/layout/hierarchy1"/>
    <dgm:cxn modelId="{679FBFF3-0270-4A24-8879-C15FB9A60325}" type="presParOf" srcId="{296D08C8-52B0-44C3-B3D0-D51B150A886E}" destId="{94716FD5-52FD-41E2-AAB6-F0051CD3F6BD}" srcOrd="1" destOrd="0" presId="urn:microsoft.com/office/officeart/2005/8/layout/hierarchy1"/>
    <dgm:cxn modelId="{5B4C5087-AFBB-4806-913D-B520DE3A756D}" type="presParOf" srcId="{94716FD5-52FD-41E2-AAB6-F0051CD3F6BD}" destId="{58A7713E-0673-4B21-8912-7FCD6613F3B8}" srcOrd="0" destOrd="0" presId="urn:microsoft.com/office/officeart/2005/8/layout/hierarchy1"/>
    <dgm:cxn modelId="{4FD6098E-BA9D-4700-BF12-91FEC2A41A5D}" type="presParOf" srcId="{58A7713E-0673-4B21-8912-7FCD6613F3B8}" destId="{8AE2AADC-7E48-4749-A996-D2A769FF80F9}" srcOrd="0" destOrd="0" presId="urn:microsoft.com/office/officeart/2005/8/layout/hierarchy1"/>
    <dgm:cxn modelId="{6F6EEA10-650F-48BC-BE92-0CB7CA3299C2}" type="presParOf" srcId="{58A7713E-0673-4B21-8912-7FCD6613F3B8}" destId="{0384B636-2B0C-4FE4-AE6D-869F91672952}" srcOrd="1" destOrd="0" presId="urn:microsoft.com/office/officeart/2005/8/layout/hierarchy1"/>
    <dgm:cxn modelId="{8E2F3692-6D9E-4C5A-B527-3A2F19551904}" type="presParOf" srcId="{94716FD5-52FD-41E2-AAB6-F0051CD3F6BD}" destId="{31B6BE13-5004-47DD-B9FF-00031B8D167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8C14B-B922-4F59-8BCD-2B18BA4287EB}">
      <dsp:nvSpPr>
        <dsp:cNvPr id="0" name=""/>
        <dsp:cNvSpPr/>
      </dsp:nvSpPr>
      <dsp:spPr>
        <a:xfrm>
          <a:off x="1253" y="717413"/>
          <a:ext cx="4398548" cy="2793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FB7D5D-8FBB-4CA8-8434-289126956A08}">
      <dsp:nvSpPr>
        <dsp:cNvPr id="0" name=""/>
        <dsp:cNvSpPr/>
      </dsp:nvSpPr>
      <dsp:spPr>
        <a:xfrm>
          <a:off x="489980" y="1181704"/>
          <a:ext cx="4398548" cy="2793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June and July had the highest </a:t>
          </a:r>
        </a:p>
      </dsp:txBody>
      <dsp:txXfrm>
        <a:off x="571786" y="1263510"/>
        <a:ext cx="4234936" cy="2629466"/>
      </dsp:txXfrm>
    </dsp:sp>
    <dsp:sp modelId="{8AE2AADC-7E48-4749-A996-D2A769FF80F9}">
      <dsp:nvSpPr>
        <dsp:cNvPr id="0" name=""/>
        <dsp:cNvSpPr/>
      </dsp:nvSpPr>
      <dsp:spPr>
        <a:xfrm>
          <a:off x="5377256" y="717413"/>
          <a:ext cx="4398548" cy="2793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84B636-2B0C-4FE4-AE6D-869F91672952}">
      <dsp:nvSpPr>
        <dsp:cNvPr id="0" name=""/>
        <dsp:cNvSpPr/>
      </dsp:nvSpPr>
      <dsp:spPr>
        <a:xfrm>
          <a:off x="5865984" y="1181704"/>
          <a:ext cx="4398548" cy="2793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January and February had the lowest records.</a:t>
          </a:r>
        </a:p>
      </dsp:txBody>
      <dsp:txXfrm>
        <a:off x="5947790" y="1263510"/>
        <a:ext cx="4234936" cy="2629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76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8820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01853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3728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82031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432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82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5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03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8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95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65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28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9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99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6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58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Freeform 11">
            <a:extLst>
              <a:ext uri="{FF2B5EF4-FFF2-40B4-BE49-F238E27FC236}">
                <a16:creationId xmlns:a16="http://schemas.microsoft.com/office/drawing/2014/main" id="{A57352BE-A213-4040-BE8E-D4A925AD9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55C86A-ABF3-BA4E-F8CD-7CDE28DA1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453" y="1221672"/>
            <a:ext cx="4408275" cy="15085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NASHVILE CITY CEMTREY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18CA0-DE32-EA4F-5DE7-68A32A306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956" y="2133600"/>
            <a:ext cx="4140772" cy="377762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Wingdings 3" charset="2"/>
              <a:buChar char=""/>
            </a:pPr>
            <a:endParaRPr lang="en-US" sz="1600"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"/>
            </a:pPr>
            <a:endParaRPr lang="en-US" sz="1600"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"/>
            </a:pPr>
            <a:endParaRPr lang="en-US" sz="1600"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"/>
            </a:pPr>
            <a:endParaRPr lang="en-US" sz="1600">
              <a:solidFill>
                <a:schemeClr val="tx1"/>
              </a:solidFill>
            </a:endParaRPr>
          </a:p>
          <a:p>
            <a:pPr>
              <a:buFont typeface="Wingdings 3" charset="2"/>
              <a:buChar char=""/>
            </a:pPr>
            <a:endParaRPr lang="en-US" sz="1600"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"/>
            </a:pPr>
            <a:r>
              <a:rPr lang="en-US" sz="1600">
                <a:solidFill>
                  <a:schemeClr val="tx1"/>
                </a:solidFill>
              </a:rPr>
              <a:t>FOZEYA ALKADER</a:t>
            </a:r>
          </a:p>
          <a:p>
            <a:pPr indent="-228600">
              <a:buFont typeface="Wingdings 3" charset="2"/>
              <a:buChar char=""/>
            </a:pPr>
            <a:r>
              <a:rPr lang="en-US" sz="1600">
                <a:solidFill>
                  <a:schemeClr val="tx1"/>
                </a:solidFill>
              </a:rPr>
              <a:t>09/15/23</a:t>
            </a:r>
          </a:p>
        </p:txBody>
      </p:sp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6BD85AA0-B25F-62DA-C029-42F050364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3" r="20463" b="-1"/>
          <a:stretch/>
        </p:blipFill>
        <p:spPr>
          <a:xfrm>
            <a:off x="6091916" y="10"/>
            <a:ext cx="6100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24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8F2D0A-E7E9-6EAC-A145-32140C460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 descr="Statue on top of building">
            <a:extLst>
              <a:ext uri="{FF2B5EF4-FFF2-40B4-BE49-F238E27FC236}">
                <a16:creationId xmlns:a16="http://schemas.microsoft.com/office/drawing/2014/main" id="{8DA6128E-2298-B9E9-BE98-AEE318CCC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0" r="18825" b="-2"/>
          <a:stretch/>
        </p:blipFill>
        <p:spPr>
          <a:xfrm>
            <a:off x="-1555" y="1731"/>
            <a:ext cx="467109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9E529-45BB-8BA0-E4D0-AEBD6A9C6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91" y="2133600"/>
            <a:ext cx="5066419" cy="3777622"/>
          </a:xfrm>
        </p:spPr>
        <p:txBody>
          <a:bodyPr>
            <a:normAutofit/>
          </a:bodyPr>
          <a:lstStyle/>
          <a:p>
            <a:r>
              <a:rPr lang="en-US" dirty="0">
                <a:latin typeface="Source Sans Pro" panose="020B0503030403020204" pitchFamily="34" charset="0"/>
              </a:rPr>
              <a:t>Nashville 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City Cemetery is the oldest public cemetery  since 1822. </a:t>
            </a:r>
          </a:p>
          <a:p>
            <a:endParaRPr lang="en-US" dirty="0">
              <a:latin typeface="Source Sans Pro" panose="020B0503030403020204" pitchFamily="34" charset="0"/>
            </a:endParaRPr>
          </a:p>
          <a:p>
            <a:r>
              <a:rPr lang="en-US" b="0" i="0" dirty="0">
                <a:effectLst/>
                <a:latin typeface="Source Sans Pro" panose="020B0503030403020204" pitchFamily="34" charset="0"/>
              </a:rPr>
              <a:t>It gives a burial/death service without discrimination of sex or race.</a:t>
            </a:r>
          </a:p>
          <a:p>
            <a:endParaRPr lang="en-US" dirty="0">
              <a:latin typeface="Source Sans Pro" panose="020B0503030403020204" pitchFamily="34" charset="0"/>
            </a:endParaRPr>
          </a:p>
          <a:p>
            <a:r>
              <a:rPr lang="en-US" b="0" i="0" dirty="0">
                <a:effectLst/>
                <a:latin typeface="Source Sans Pro" panose="020B0503030403020204" pitchFamily="34" charset="0"/>
              </a:rPr>
              <a:t>It is also one of </a:t>
            </a:r>
            <a:r>
              <a:rPr lang="en-US" dirty="0">
                <a:latin typeface="Source Sans Pro" panose="020B0503030403020204" pitchFamily="34" charset="0"/>
              </a:rPr>
              <a:t>the 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historical and recreational place.</a:t>
            </a:r>
          </a:p>
          <a:p>
            <a:pPr marL="0" indent="0">
              <a:buNone/>
            </a:pPr>
            <a:endParaRPr lang="en-US" dirty="0">
              <a:latin typeface="Source Sans Pro" panose="020B0503030403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362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4683-9778-3779-5956-30606FB73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1029" y="725714"/>
            <a:ext cx="8911687" cy="1451429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Why the number burial/death escalate on a certain time?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  </a:t>
            </a:r>
            <a:br>
              <a:rPr lang="en-US" sz="2800" dirty="0"/>
            </a:br>
            <a:r>
              <a:rPr lang="en-US" sz="2800" dirty="0"/>
              <a:t>                                             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D4FB3F-901A-DD36-A85A-208BC2441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8286" y="1712686"/>
            <a:ext cx="3086326" cy="419853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Civil war was one of the major reasons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1864 ,the highest number of people died.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401449B-8915-EEE6-4280-006CE99754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792880"/>
              </p:ext>
            </p:extLst>
          </p:nvPr>
        </p:nvGraphicFramePr>
        <p:xfrm>
          <a:off x="2061029" y="1712686"/>
          <a:ext cx="6244432" cy="39333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08943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E8610-2DF7-4AF0-B876-0F3B7882A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C8C023-62A6-4DA0-8DF4-3F4EA9409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B9882B-865E-0B1D-9B96-40DCE8EAE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As we see in month:</a:t>
            </a: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26B9FE07-322E-43FB-8707-C9826BD90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2DF52FCB-4246-9BE4-FCCF-4C77F53DD5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340546"/>
              </p:ext>
            </p:extLst>
          </p:nvPr>
        </p:nvGraphicFramePr>
        <p:xfrm>
          <a:off x="1156958" y="1983218"/>
          <a:ext cx="10265786" cy="4692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1607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13D2-7E60-E7D3-8B8C-4ACDB3F60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1" y="624110"/>
            <a:ext cx="9879012" cy="914404"/>
          </a:xfrm>
        </p:spPr>
        <p:txBody>
          <a:bodyPr>
            <a:normAutofit/>
          </a:bodyPr>
          <a:lstStyle/>
          <a:p>
            <a:r>
              <a:rPr lang="en-US" sz="2800" b="1" dirty="0"/>
              <a:t>The number of deaths per year per month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94AAE94-1B74-0A71-29EE-E1A2FDFC5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538514"/>
            <a:ext cx="9144000" cy="3614057"/>
          </a:xfrm>
        </p:spPr>
      </p:pic>
    </p:spTree>
    <p:extLst>
      <p:ext uri="{BB962C8B-B14F-4D97-AF65-F5344CB8AC3E}">
        <p14:creationId xmlns:p14="http://schemas.microsoft.com/office/powerpoint/2010/main" val="2024550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9A18F-3E63-B18F-2856-24B90484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9097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sz="2400" dirty="0"/>
              <a:t>The other cause to increase the number of death was disease and sickness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FF2A9-CC2E-8D50-E164-DA95E2801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8543" y="1614715"/>
            <a:ext cx="3022599" cy="333828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22% of the total cause of death/burial is consumption</a:t>
            </a:r>
          </a:p>
          <a:p>
            <a:r>
              <a:rPr lang="en-US" dirty="0"/>
              <a:t>Was higher in 1866</a:t>
            </a:r>
          </a:p>
          <a:p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DEDC243-E4D8-AD4B-771C-42C79468D1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1198895"/>
              </p:ext>
            </p:extLst>
          </p:nvPr>
        </p:nvGraphicFramePr>
        <p:xfrm>
          <a:off x="1665516" y="1614715"/>
          <a:ext cx="6230256" cy="4426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6609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08E7-8422-F440-E794-F66049664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Finally…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5C51A-DE62-B430-E0FA-94EB99938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905000"/>
            <a:ext cx="8915400" cy="3777622"/>
          </a:xfrm>
        </p:spPr>
        <p:txBody>
          <a:bodyPr>
            <a:normAutofit/>
          </a:bodyPr>
          <a:lstStyle/>
          <a:p>
            <a:r>
              <a:rPr lang="en-US" sz="2800" dirty="0"/>
              <a:t>As the year in progress, the number of death decreased.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D567E73-92D8-7CD5-DDD6-2CE20867EC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1741441"/>
              </p:ext>
            </p:extLst>
          </p:nvPr>
        </p:nvGraphicFramePr>
        <p:xfrm>
          <a:off x="2061029" y="2931886"/>
          <a:ext cx="7939314" cy="3302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3482505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547</TotalTime>
  <Words>166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Source Sans Pro</vt:lpstr>
      <vt:lpstr>Wingdings 3</vt:lpstr>
      <vt:lpstr>Wisp</vt:lpstr>
      <vt:lpstr>NASHVILE CITY CEMTREY PROJECT</vt:lpstr>
      <vt:lpstr>Introduction</vt:lpstr>
      <vt:lpstr>Why the number burial/death escalate on a certain time?                                                    </vt:lpstr>
      <vt:lpstr>As we see in month:</vt:lpstr>
      <vt:lpstr>The number of deaths per year per month</vt:lpstr>
      <vt:lpstr>The other cause to increase the number of death was disease and sickness </vt:lpstr>
      <vt:lpstr>Finally…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NASHVILE CITY CEMTREY PROJECT</dc:title>
  <dc:creator>fozeya alkader</dc:creator>
  <cp:lastModifiedBy>fozeya alkader</cp:lastModifiedBy>
  <cp:revision>9</cp:revision>
  <dcterms:created xsi:type="dcterms:W3CDTF">2023-09-15T04:26:45Z</dcterms:created>
  <dcterms:modified xsi:type="dcterms:W3CDTF">2023-09-15T13:34:30Z</dcterms:modified>
</cp:coreProperties>
</file>

<file path=docProps/thumbnail.jpeg>
</file>